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2"/>
  </p:notesMasterIdLst>
  <p:sldIdLst>
    <p:sldId id="258" r:id="rId2"/>
    <p:sldId id="367" r:id="rId3"/>
    <p:sldId id="392" r:id="rId4"/>
    <p:sldId id="385" r:id="rId5"/>
    <p:sldId id="343" r:id="rId6"/>
    <p:sldId id="308" r:id="rId7"/>
    <p:sldId id="378" r:id="rId8"/>
    <p:sldId id="289" r:id="rId9"/>
    <p:sldId id="290" r:id="rId10"/>
    <p:sldId id="292" r:id="rId11"/>
    <p:sldId id="294" r:id="rId12"/>
    <p:sldId id="295" r:id="rId13"/>
    <p:sldId id="391" r:id="rId14"/>
    <p:sldId id="389" r:id="rId15"/>
    <p:sldId id="390" r:id="rId16"/>
    <p:sldId id="388" r:id="rId17"/>
    <p:sldId id="332" r:id="rId18"/>
    <p:sldId id="333" r:id="rId19"/>
    <p:sldId id="334" r:id="rId20"/>
    <p:sldId id="335" r:id="rId21"/>
    <p:sldId id="386" r:id="rId22"/>
    <p:sldId id="382" r:id="rId23"/>
    <p:sldId id="383" r:id="rId24"/>
    <p:sldId id="356" r:id="rId25"/>
    <p:sldId id="359" r:id="rId26"/>
    <p:sldId id="358" r:id="rId27"/>
    <p:sldId id="357" r:id="rId28"/>
    <p:sldId id="360" r:id="rId29"/>
    <p:sldId id="297" r:id="rId30"/>
    <p:sldId id="3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2943"/>
  </p:normalViewPr>
  <p:slideViewPr>
    <p:cSldViewPr snapToGrid="0" snapToObjects="1" showGuides="1">
      <p:cViewPr>
        <p:scale>
          <a:sx n="95" d="100"/>
          <a:sy n="95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image" Target="../media/image20.png"/><Relationship Id="rId8" Type="http://schemas.openxmlformats.org/officeDocument/2006/relationships/image" Target="../media/image53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8a: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dirty="0" smtClean="0"/>
              <a:t>square of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 </a:t>
            </a:r>
            <a:r>
              <a:rPr lang="en-US" sz="2400" dirty="0" smtClean="0"/>
              <a:t>norm </a:t>
            </a:r>
            <a:r>
              <a:rPr lang="en-US" sz="2400" dirty="0"/>
              <a:t>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Ridge, LASSO </a:t>
            </a:r>
            <a:r>
              <a:rPr lang="en-US" dirty="0"/>
              <a:t>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</a:t>
            </a:r>
            <a:r>
              <a:rPr lang="en-US" sz="2400" dirty="0" smtClean="0"/>
              <a:t>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</a:t>
            </a:r>
            <a:r>
              <a:rPr lang="en-US" dirty="0" smtClean="0"/>
              <a:t>expression. See a</a:t>
            </a:r>
            <a:r>
              <a:rPr lang="mr-IN" dirty="0" smtClean="0"/>
              <a:t>–</a:t>
            </a:r>
            <a:r>
              <a:rPr lang="en-US" dirty="0" smtClean="0"/>
              <a:t>sec2 for details. </a:t>
            </a:r>
            <a:r>
              <a:rPr lang="en-US" dirty="0"/>
              <a:t>	</a:t>
            </a:r>
            <a:r>
              <a:rPr lang="en-US" sz="2000" dirty="0" smtClean="0"/>
              <a:t>				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Parameter with a Validation </a:t>
            </a:r>
            <a:r>
              <a:rPr lang="en-US" dirty="0" err="1" smtClean="0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The </a:t>
            </a:r>
            <a:r>
              <a:rPr lang="en-US" dirty="0"/>
              <a:t>solution of the Ridge/Lasso regression involves three </a:t>
            </a:r>
            <a:r>
              <a:rPr lang="en-US" dirty="0" smtClean="0"/>
              <a:t>steps: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</a:t>
            </a:r>
            <a:r>
              <a:rPr lang="en-US" dirty="0" smtClean="0"/>
              <a:t>loss function </a:t>
            </a:r>
            <a:r>
              <a:rPr lang="en-US" dirty="0"/>
              <a:t>(using </a:t>
            </a:r>
            <a:r>
              <a:rPr lang="en-US" dirty="0" smtClean="0"/>
              <a:t>the formula for ridge) and </a:t>
            </a:r>
            <a:r>
              <a:rPr lang="en-US" dirty="0"/>
              <a:t>record the  </a:t>
            </a:r>
            <a:r>
              <a:rPr lang="en-US" i="1" dirty="0" smtClean="0"/>
              <a:t>MSE</a:t>
            </a:r>
            <a:r>
              <a:rPr lang="en-US" baseline="30000" dirty="0" smtClean="0"/>
              <a:t> </a:t>
            </a:r>
            <a:r>
              <a:rPr lang="en-US" dirty="0" smtClean="0"/>
              <a:t> </a:t>
            </a:r>
            <a:r>
              <a:rPr lang="en-US" b="1" dirty="0"/>
              <a:t>on </a:t>
            </a:r>
            <a:r>
              <a:rPr lang="en-US" b="1"/>
              <a:t>the </a:t>
            </a:r>
            <a:r>
              <a:rPr lang="en-US" b="1" smtClean="0"/>
              <a:t>validation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</a:t>
            </a:r>
            <a:r>
              <a:rPr lang="en-US" dirty="0" smtClean="0"/>
              <a:t>smallest</a:t>
            </a:r>
            <a:r>
              <a:rPr lang="en-US" i="1" dirty="0"/>
              <a:t> </a:t>
            </a:r>
            <a:r>
              <a:rPr lang="en-US" i="1" dirty="0" smtClean="0"/>
              <a:t>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023534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eligious Holidays: please contact if this affects your HW due dates.</a:t>
            </a:r>
          </a:p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209 students: 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please submit 209 HW separately from 109 HW in different assignments on Canvas.</a:t>
            </a:r>
          </a:p>
          <a:p>
            <a:pPr lvl="1">
              <a:spcAft>
                <a:spcPts val="11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A-sec this week: optional to cover 2</a:t>
            </a:r>
            <a:r>
              <a:rPr lang="en-US" sz="2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nd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part from last week (Bayesian perspective).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dirty="0"/>
              <a:t>only </a:t>
            </a:r>
            <a:r>
              <a:rPr lang="en-US" b="1" dirty="0" smtClean="0"/>
              <a:t>validation</a:t>
            </a:r>
            <a:r>
              <a:rPr lang="en-US" dirty="0" smtClean="0"/>
              <a:t> 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184898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 1: Due this Friday, Oct 4 (see Canvas instructions). 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Study break: Wednesday 6-8pm in TBD?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Recall Course Requirements: “You are expected to have programming experience at the level of CS 50 or above, and statistics knowledge at the level of Stat 100 or above (Stat 110 recommended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).”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8300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Regularization</a:t>
            </a:r>
            <a:r>
              <a:rPr lang="en-US" dirty="0"/>
              <a:t>: LASSO and </a:t>
            </a:r>
            <a:r>
              <a:rPr lang="en-US" dirty="0" smtClean="0"/>
              <a:t>Ridge</a:t>
            </a:r>
          </a:p>
          <a:p>
            <a:pPr>
              <a:spcAft>
                <a:spcPts val="1200"/>
              </a:spcAft>
            </a:pPr>
            <a:r>
              <a:rPr lang="en-US" dirty="0"/>
              <a:t>	</a:t>
            </a:r>
            <a:r>
              <a:rPr lang="en-US" dirty="0" smtClean="0"/>
              <a:t>Geometric Interpretation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9003</TotalTime>
  <Words>2290</Words>
  <Application>Microsoft Macintosh PowerPoint</Application>
  <PresentationFormat>Widescreen</PresentationFormat>
  <Paragraphs>330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8a: Regularization</vt:lpstr>
      <vt:lpstr>PowerPoint Presentation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Quiz time: Lecture 8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163</cp:revision>
  <cp:lastPrinted>2019-09-30T17:09:05Z</cp:lastPrinted>
  <dcterms:created xsi:type="dcterms:W3CDTF">2018-07-11T02:31:23Z</dcterms:created>
  <dcterms:modified xsi:type="dcterms:W3CDTF">2019-09-30T17:48:44Z</dcterms:modified>
</cp:coreProperties>
</file>